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6" r:id="rId2"/>
    <p:sldId id="277" r:id="rId3"/>
    <p:sldId id="257" r:id="rId4"/>
    <p:sldId id="258" r:id="rId5"/>
    <p:sldId id="259" r:id="rId6"/>
    <p:sldId id="278" r:id="rId7"/>
    <p:sldId id="279" r:id="rId8"/>
    <p:sldId id="283" r:id="rId9"/>
    <p:sldId id="262" r:id="rId10"/>
    <p:sldId id="264" r:id="rId11"/>
    <p:sldId id="265" r:id="rId12"/>
    <p:sldId id="280" r:id="rId13"/>
    <p:sldId id="270" r:id="rId14"/>
    <p:sldId id="271" r:id="rId15"/>
    <p:sldId id="272" r:id="rId16"/>
    <p:sldId id="273" r:id="rId17"/>
    <p:sldId id="275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8930" autoAdjust="0"/>
  </p:normalViewPr>
  <p:slideViewPr>
    <p:cSldViewPr snapToGrid="0" snapToObjects="1"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9753-19AF-7F44-B246-57AAE781A6A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26E6-86CA-B741-976F-171B9A644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C9436-FEA6-B640-9B33-CAB84418AF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6E6-86CA-B741-976F-171B9A64477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6E6-86CA-B741-976F-171B9A64477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6E6-86CA-B741-976F-171B9A64477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6E6-86CA-B741-976F-171B9A64477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6E6-86CA-B741-976F-171B9A64477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6E6-86CA-B741-976F-171B9A64477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6E6-86CA-B741-976F-171B9A64477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6E6-86CA-B741-976F-171B9A64477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C9436-FEA6-B640-9B33-CAB84418AF2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C9436-FEA6-B640-9B33-CAB84418AF2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6E6-86CA-B741-976F-171B9A6447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6E6-86CA-B741-976F-171B9A64477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6E6-86CA-B741-976F-171B9A6447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6E6-86CA-B741-976F-171B9A64477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6E6-86CA-B741-976F-171B9A6447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6E6-86CA-B741-976F-171B9A6447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6E6-86CA-B741-976F-171B9A64477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CD1A-515A-9343-9080-A57EF63A3F89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22C9-4074-004F-98CA-4647B5F44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CD1A-515A-9343-9080-A57EF63A3F89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22C9-4074-004F-98CA-4647B5F44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CD1A-515A-9343-9080-A57EF63A3F89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22C9-4074-004F-98CA-4647B5F44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CD1A-515A-9343-9080-A57EF63A3F89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22C9-4074-004F-98CA-4647B5F44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CD1A-515A-9343-9080-A57EF63A3F89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22C9-4074-004F-98CA-4647B5F44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CD1A-515A-9343-9080-A57EF63A3F89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22C9-4074-004F-98CA-4647B5F44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CD1A-515A-9343-9080-A57EF63A3F89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22C9-4074-004F-98CA-4647B5F44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CD1A-515A-9343-9080-A57EF63A3F89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22C9-4074-004F-98CA-4647B5F44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CD1A-515A-9343-9080-A57EF63A3F89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22C9-4074-004F-98CA-4647B5F44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CD1A-515A-9343-9080-A57EF63A3F89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22C9-4074-004F-98CA-4647B5F44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CD1A-515A-9343-9080-A57EF63A3F89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22C9-4074-004F-98CA-4647B5F44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2CD1A-515A-9343-9080-A57EF63A3F89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A22C9-4074-004F-98CA-4647B5F44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7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tif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89" y="2000185"/>
            <a:ext cx="8328611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79646"/>
                </a:solidFill>
              </a:rPr>
              <a:t>Connecting With Your Audience</a:t>
            </a:r>
            <a:endParaRPr lang="en-US" sz="4000" dirty="0">
              <a:solidFill>
                <a:srgbClr val="F7964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23400"/>
            <a:ext cx="7086600" cy="1258318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/>
              <a:t>by</a:t>
            </a:r>
          </a:p>
          <a:p>
            <a:pPr algn="r"/>
            <a:r>
              <a:rPr lang="en-US" sz="2000" dirty="0" err="1" smtClean="0"/>
              <a:t>Azhar</a:t>
            </a:r>
            <a:r>
              <a:rPr lang="en-US" sz="2000" dirty="0" smtClean="0"/>
              <a:t> </a:t>
            </a:r>
            <a:r>
              <a:rPr lang="en-US" sz="2000" dirty="0" err="1" smtClean="0"/>
              <a:t>Borhan</a:t>
            </a:r>
            <a:endParaRPr lang="en-US" sz="2000" dirty="0" smtClean="0"/>
          </a:p>
          <a:p>
            <a:pPr algn="r"/>
            <a:r>
              <a:rPr lang="en-US" sz="2000" dirty="0" smtClean="0"/>
              <a:t>24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 May  2011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014277"/>
            <a:ext cx="9144000" cy="10179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logo_lowerc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1851" y="5180280"/>
            <a:ext cx="3008076" cy="75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276" y="5097218"/>
            <a:ext cx="1514163" cy="837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59129" y="28380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659399" y="1969896"/>
            <a:ext cx="5441007" cy="3622156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1124415" y="972154"/>
            <a:ext cx="6913852" cy="564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noProof="0" dirty="0" smtClean="0">
                <a:solidFill>
                  <a:schemeClr val="accent6"/>
                </a:solidFill>
              </a:rPr>
              <a:t>Conversations are as important as ratings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924983" y="2560057"/>
            <a:ext cx="7843224" cy="3031995"/>
          </a:xfrm>
        </p:spPr>
        <p:txBody>
          <a:bodyPr>
            <a:noAutofit/>
          </a:bodyPr>
          <a:lstStyle/>
          <a:p>
            <a:pPr marL="282575" indent="-282575"/>
            <a:r>
              <a:rPr lang="en-US" sz="2800" dirty="0" smtClean="0">
                <a:solidFill>
                  <a:schemeClr val="bg1"/>
                </a:solidFill>
              </a:rPr>
              <a:t>If its good, they’ll tell others, who’ll tell more friends, who’ll tell their friends, who’ll tell more friends… </a:t>
            </a:r>
          </a:p>
          <a:p>
            <a:pPr marL="282575" indent="-282575"/>
            <a:r>
              <a:rPr lang="en-US" sz="2800" dirty="0" smtClean="0">
                <a:solidFill>
                  <a:schemeClr val="bg1"/>
                </a:solidFill>
              </a:rPr>
              <a:t>Social networking  = powerful promotion</a:t>
            </a:r>
          </a:p>
          <a:p>
            <a:pPr marL="282575" indent="-282575"/>
            <a:r>
              <a:rPr lang="en-US" sz="2800" dirty="0" smtClean="0">
                <a:solidFill>
                  <a:schemeClr val="bg1"/>
                </a:solidFill>
              </a:rPr>
              <a:t>Significant increase in exposure and consumption of the content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863608" y="1482489"/>
            <a:ext cx="6938325" cy="1997816"/>
            <a:chOff x="863608" y="1482489"/>
            <a:chExt cx="6938325" cy="19978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alphaModFix amt="92000"/>
            </a:blip>
            <a:stretch>
              <a:fillRect/>
            </a:stretch>
          </p:blipFill>
          <p:spPr>
            <a:xfrm>
              <a:off x="863608" y="1685520"/>
              <a:ext cx="2080619" cy="1513178"/>
            </a:xfrm>
            <a:prstGeom prst="rect">
              <a:avLst/>
            </a:prstGeom>
            <a:scene3d>
              <a:camera prst="perspectiveFront">
                <a:rot lat="0" lon="19199983" rev="0"/>
              </a:camera>
              <a:lightRig rig="threePt" dir="t"/>
            </a:scene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2480" y="1607929"/>
              <a:ext cx="1459453" cy="1240887"/>
            </a:xfrm>
            <a:prstGeom prst="rect">
              <a:avLst/>
            </a:prstGeom>
            <a:effectLst>
              <a:outerShdw blurRad="114300" dist="88900" dir="2700000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0" lon="0" rev="0"/>
              </a:camera>
              <a:lightRig rig="threePt" dir="t"/>
            </a:scene3d>
          </p:spPr>
        </p:pic>
        <p:sp>
          <p:nvSpPr>
            <p:cNvPr id="7" name="TextBox 6"/>
            <p:cNvSpPr txBox="1"/>
            <p:nvPr/>
          </p:nvSpPr>
          <p:spPr>
            <a:xfrm>
              <a:off x="3362622" y="1896219"/>
              <a:ext cx="5389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>
                      <a:lumMod val="85000"/>
                    </a:schemeClr>
                  </a:solidFill>
                  <a:latin typeface="Eurostile"/>
                  <a:cs typeface="Eurostile"/>
                </a:rPr>
                <a:t>=</a:t>
              </a:r>
              <a:endParaRPr lang="en-US" sz="4400" b="1" dirty="0">
                <a:solidFill>
                  <a:schemeClr val="bg1">
                    <a:lumMod val="85000"/>
                  </a:schemeClr>
                </a:solidFill>
                <a:latin typeface="Eurostile"/>
                <a:cs typeface="Eurostile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74951" y="1896219"/>
              <a:ext cx="5389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>
                      <a:lumMod val="85000"/>
                    </a:schemeClr>
                  </a:solidFill>
                  <a:latin typeface="Eurostile"/>
                  <a:cs typeface="Eurostile"/>
                </a:rPr>
                <a:t>=</a:t>
              </a:r>
              <a:endParaRPr lang="en-US" sz="4400" b="1" dirty="0">
                <a:solidFill>
                  <a:schemeClr val="bg1">
                    <a:lumMod val="85000"/>
                  </a:schemeClr>
                </a:solidFill>
                <a:latin typeface="Eurostile"/>
                <a:cs typeface="Eurostile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3597318" y="1482489"/>
              <a:ext cx="1883847" cy="199781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863608" y="4253434"/>
            <a:ext cx="6938325" cy="1997816"/>
            <a:chOff x="863608" y="4253434"/>
            <a:chExt cx="6938325" cy="199781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alphaModFix amt="92000"/>
            </a:blip>
            <a:stretch>
              <a:fillRect/>
            </a:stretch>
          </p:blipFill>
          <p:spPr>
            <a:xfrm>
              <a:off x="863608" y="4456465"/>
              <a:ext cx="2080619" cy="1513178"/>
            </a:xfrm>
            <a:prstGeom prst="rect">
              <a:avLst/>
            </a:prstGeom>
            <a:scene3d>
              <a:camera prst="perspectiveFront">
                <a:rot lat="0" lon="19199983" rev="0"/>
              </a:camera>
              <a:lightRig rig="threePt" dir="t"/>
            </a:scene3d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2480" y="4378874"/>
              <a:ext cx="1459453" cy="1240887"/>
            </a:xfrm>
            <a:prstGeom prst="rect">
              <a:avLst/>
            </a:prstGeom>
            <a:effectLst>
              <a:outerShdw blurRad="114300" dist="88900" dir="2700000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0" lon="0" rev="0"/>
              </a:camera>
              <a:lightRig rig="threePt" dir="t"/>
            </a:scene3d>
          </p:spPr>
        </p:pic>
        <p:sp>
          <p:nvSpPr>
            <p:cNvPr id="28" name="TextBox 27"/>
            <p:cNvSpPr txBox="1"/>
            <p:nvPr/>
          </p:nvSpPr>
          <p:spPr>
            <a:xfrm>
              <a:off x="3362622" y="4667164"/>
              <a:ext cx="5389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>
                      <a:lumMod val="85000"/>
                    </a:schemeClr>
                  </a:solidFill>
                  <a:latin typeface="Eurostile"/>
                  <a:cs typeface="Eurostile"/>
                </a:rPr>
                <a:t>+</a:t>
              </a:r>
              <a:endParaRPr lang="en-US" sz="4400" b="1" dirty="0">
                <a:solidFill>
                  <a:schemeClr val="bg1">
                    <a:lumMod val="85000"/>
                  </a:schemeClr>
                </a:solidFill>
                <a:latin typeface="Eurostile"/>
                <a:cs typeface="Eurostile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74951" y="4667164"/>
              <a:ext cx="5389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>
                      <a:lumMod val="85000"/>
                    </a:schemeClr>
                  </a:solidFill>
                  <a:latin typeface="Eurostile"/>
                  <a:cs typeface="Eurostile"/>
                </a:rPr>
                <a:t>+</a:t>
              </a:r>
              <a:endParaRPr lang="en-US" sz="4400" b="1" dirty="0">
                <a:solidFill>
                  <a:schemeClr val="bg1">
                    <a:lumMod val="85000"/>
                  </a:schemeClr>
                </a:solidFill>
                <a:latin typeface="Eurostile"/>
                <a:cs typeface="Eurostile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3597318" y="4253434"/>
              <a:ext cx="1883847" cy="1997816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76" y="714866"/>
            <a:ext cx="1531864" cy="2362705"/>
          </a:xfrm>
          <a:prstGeom prst="rect">
            <a:avLst/>
          </a:prstGeom>
        </p:spPr>
      </p:pic>
      <p:pic>
        <p:nvPicPr>
          <p:cNvPr id="35" name="Picture 34" descr="Pass ic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76" y="3939761"/>
            <a:ext cx="1786009" cy="18408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266293" y="1877630"/>
            <a:ext cx="4852236" cy="2544102"/>
            <a:chOff x="266293" y="2018750"/>
            <a:chExt cx="4852236" cy="25441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alphaModFix amt="92000"/>
            </a:blip>
            <a:stretch>
              <a:fillRect/>
            </a:stretch>
          </p:blipFill>
          <p:spPr>
            <a:xfrm>
              <a:off x="266293" y="2018750"/>
              <a:ext cx="3498140" cy="2544102"/>
            </a:xfrm>
            <a:prstGeom prst="rect">
              <a:avLst/>
            </a:prstGeom>
            <a:scene3d>
              <a:camera prst="perspectiveFront">
                <a:rot lat="0" lon="19199983" rev="0"/>
              </a:camera>
              <a:lightRig rig="threePt" dir="t"/>
            </a:scene3d>
          </p:spPr>
        </p:pic>
        <p:sp>
          <p:nvSpPr>
            <p:cNvPr id="7" name="Content Placeholder 6"/>
            <p:cNvSpPr txBox="1">
              <a:spLocks/>
            </p:cNvSpPr>
            <p:nvPr/>
          </p:nvSpPr>
          <p:spPr>
            <a:xfrm>
              <a:off x="3290849" y="2343628"/>
              <a:ext cx="1827680" cy="11216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R="0" lvl="0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Main content</a:t>
              </a: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4718977" y="762564"/>
            <a:ext cx="2686971" cy="1853544"/>
            <a:chOff x="4718977" y="762564"/>
            <a:chExt cx="2686971" cy="1853544"/>
          </a:xfrm>
        </p:grpSpPr>
        <p:sp>
          <p:nvSpPr>
            <p:cNvPr id="5" name="Content Placeholder 6"/>
            <p:cNvSpPr txBox="1">
              <a:spLocks/>
            </p:cNvSpPr>
            <p:nvPr/>
          </p:nvSpPr>
          <p:spPr>
            <a:xfrm>
              <a:off x="4718977" y="1316075"/>
              <a:ext cx="1775643" cy="6198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3200" dirty="0" smtClean="0">
                  <a:solidFill>
                    <a:srgbClr val="FFFFFF"/>
                  </a:solidFill>
                </a:rPr>
                <a:t>T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easer</a:t>
              </a:r>
            </a:p>
          </p:txBody>
        </p:sp>
        <p:pic>
          <p:nvPicPr>
            <p:cNvPr id="10" name="Picture 9" descr="Blackberry Torch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57057" y="762564"/>
              <a:ext cx="1148891" cy="1853544"/>
            </a:xfrm>
            <a:prstGeom prst="rect">
              <a:avLst/>
            </a:prstGeom>
          </p:spPr>
        </p:pic>
      </p:grpSp>
      <p:grpSp>
        <p:nvGrpSpPr>
          <p:cNvPr id="4" name="Group 14"/>
          <p:cNvGrpSpPr/>
          <p:nvPr/>
        </p:nvGrpSpPr>
        <p:grpSpPr>
          <a:xfrm>
            <a:off x="2598426" y="3854679"/>
            <a:ext cx="6063591" cy="2635186"/>
            <a:chOff x="1810545" y="3854679"/>
            <a:chExt cx="6063591" cy="26351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1367" y="4515814"/>
              <a:ext cx="2115323" cy="17280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63131" y="3854679"/>
              <a:ext cx="1489689" cy="1923164"/>
            </a:xfrm>
            <a:prstGeom prst="rect">
              <a:avLst/>
            </a:prstGeom>
            <a:scene3d>
              <a:camera prst="perspectiveHeroicExtremeLeftFacing" fov="4800000">
                <a:rot lat="486000" lon="2070000" rev="21426000"/>
              </a:camera>
              <a:lightRig rig="threePt" dir="t"/>
            </a:scene3d>
          </p:spPr>
        </p:pic>
        <p:sp>
          <p:nvSpPr>
            <p:cNvPr id="11" name="Content Placeholder 6"/>
            <p:cNvSpPr txBox="1">
              <a:spLocks/>
            </p:cNvSpPr>
            <p:nvPr/>
          </p:nvSpPr>
          <p:spPr>
            <a:xfrm>
              <a:off x="1810545" y="5122193"/>
              <a:ext cx="2250822" cy="11216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R="0" lvl="0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Apps &amp; interactivity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31503" y="4515814"/>
              <a:ext cx="1042633" cy="1974051"/>
            </a:xfrm>
            <a:prstGeom prst="rect">
              <a:avLst/>
            </a:prstGeom>
            <a:scene3d>
              <a:camera prst="perspectiveHeroicExtremeLeftFacing" fov="4800000">
                <a:rot lat="486000" lon="2070000" rev="21426000"/>
              </a:camera>
              <a:lightRig rig="threePt" dir="t"/>
            </a:scene3d>
          </p:spPr>
        </p:pic>
      </p:grpSp>
      <p:sp>
        <p:nvSpPr>
          <p:cNvPr id="16" name="Down Arrow 15"/>
          <p:cNvSpPr/>
          <p:nvPr/>
        </p:nvSpPr>
        <p:spPr>
          <a:xfrm rot="3590698">
            <a:off x="3357585" y="1411191"/>
            <a:ext cx="1740220" cy="1049517"/>
          </a:xfrm>
          <a:prstGeom prst="downArrow">
            <a:avLst/>
          </a:prstGeom>
          <a:scene3d>
            <a:camera prst="perspectiveFront" fov="3600000">
              <a:rot lat="20248731" lon="2645721" rev="20378353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8009302" flipH="1">
            <a:off x="3026779" y="4038093"/>
            <a:ext cx="1740220" cy="1049517"/>
          </a:xfrm>
          <a:prstGeom prst="downArrow">
            <a:avLst/>
          </a:prstGeom>
          <a:scene3d>
            <a:camera prst="perspectiveFront" fov="3600000">
              <a:rot lat="20248731" lon="2645721" rev="20378353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-460887" y="3935890"/>
            <a:ext cx="9631985" cy="2784880"/>
            <a:chOff x="-460887" y="3935890"/>
            <a:chExt cx="9631985" cy="2784880"/>
          </a:xfrm>
        </p:grpSpPr>
        <p:grpSp>
          <p:nvGrpSpPr>
            <p:cNvPr id="28" name="Group 27"/>
            <p:cNvGrpSpPr/>
            <p:nvPr/>
          </p:nvGrpSpPr>
          <p:grpSpPr>
            <a:xfrm flipH="1">
              <a:off x="2902183" y="4562896"/>
              <a:ext cx="5663300" cy="1151802"/>
              <a:chOff x="66322" y="4073120"/>
              <a:chExt cx="9077677" cy="278488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9456" y="5102603"/>
                <a:ext cx="1801338" cy="169996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2" y="4677014"/>
                <a:ext cx="2252306" cy="2125553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6175" y="4836924"/>
                <a:ext cx="1801338" cy="1699964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7008" y="4952598"/>
                <a:ext cx="2019027" cy="190540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6034" y="4813232"/>
                <a:ext cx="2107965" cy="198933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5518" y="4459705"/>
                <a:ext cx="2541313" cy="239829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9913" y="4073120"/>
                <a:ext cx="2933700" cy="2768600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-460887" y="4448005"/>
              <a:ext cx="5927512" cy="1324415"/>
              <a:chOff x="66322" y="4073120"/>
              <a:chExt cx="9077677" cy="2784880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9456" y="5102603"/>
                <a:ext cx="1801338" cy="169996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2" y="4677014"/>
                <a:ext cx="2252306" cy="2125553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6175" y="4836924"/>
                <a:ext cx="1801338" cy="1699964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7008" y="4952598"/>
                <a:ext cx="2019027" cy="1905402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6034" y="4813232"/>
                <a:ext cx="2107965" cy="198933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5518" y="4459705"/>
                <a:ext cx="2541313" cy="239829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9913" y="4073120"/>
                <a:ext cx="2933700" cy="2768600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1542747" y="4218355"/>
              <a:ext cx="7500958" cy="1760172"/>
              <a:chOff x="66322" y="4073120"/>
              <a:chExt cx="9077677" cy="2784880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9456" y="5102603"/>
                <a:ext cx="1801338" cy="1699964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2" y="4677014"/>
                <a:ext cx="2252306" cy="2125553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6175" y="4836924"/>
                <a:ext cx="1801338" cy="1699964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7008" y="4952598"/>
                <a:ext cx="2019027" cy="1905402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6034" y="4813232"/>
                <a:ext cx="2107965" cy="198933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5518" y="4459705"/>
                <a:ext cx="2541313" cy="2398295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9913" y="4073120"/>
                <a:ext cx="2933700" cy="276860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 flipH="1">
              <a:off x="93421" y="3935890"/>
              <a:ext cx="9077677" cy="2784880"/>
              <a:chOff x="66322" y="4073120"/>
              <a:chExt cx="9077677" cy="2784880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9456" y="5102603"/>
                <a:ext cx="1801338" cy="1699964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2" y="4677014"/>
                <a:ext cx="2252306" cy="2125553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6175" y="4836924"/>
                <a:ext cx="1801338" cy="169996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7008" y="4952598"/>
                <a:ext cx="2019027" cy="1905402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6034" y="4813232"/>
                <a:ext cx="2107965" cy="198933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5518" y="4459705"/>
                <a:ext cx="2541313" cy="239829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9913" y="4073120"/>
                <a:ext cx="2933700" cy="2768600"/>
              </a:xfrm>
              <a:prstGeom prst="rect">
                <a:avLst/>
              </a:prstGeom>
            </p:spPr>
          </p:pic>
        </p:grpSp>
      </p:grpSp>
      <p:sp>
        <p:nvSpPr>
          <p:cNvPr id="68" name="Content Placeholder 6"/>
          <p:cNvSpPr>
            <a:spLocks noGrp="1"/>
          </p:cNvSpPr>
          <p:nvPr>
            <p:ph idx="1"/>
          </p:nvPr>
        </p:nvSpPr>
        <p:spPr>
          <a:xfrm>
            <a:off x="692794" y="1699214"/>
            <a:ext cx="8017943" cy="214236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Relevance is more than just picking topics which match viewers’ interests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Relevance also comes through portraying values and beliefs the audience can identify with</a:t>
            </a:r>
          </a:p>
        </p:txBody>
      </p: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accent6"/>
                </a:solidFill>
              </a:rPr>
              <a:t>Relevance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1251592" y="1993400"/>
            <a:ext cx="6096000" cy="40513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08048" y="2710483"/>
            <a:ext cx="7412989" cy="3334217"/>
          </a:xfrm>
        </p:spPr>
        <p:txBody>
          <a:bodyPr>
            <a:noAutofit/>
          </a:bodyPr>
          <a:lstStyle/>
          <a:p>
            <a:pPr marL="234950" indent="-234950"/>
            <a:r>
              <a:rPr lang="en-US" dirty="0" smtClean="0">
                <a:solidFill>
                  <a:schemeClr val="bg1"/>
                </a:solidFill>
              </a:rPr>
              <a:t>Up-bringing &amp; education</a:t>
            </a:r>
          </a:p>
          <a:p>
            <a:pPr marL="234950" indent="-234950"/>
            <a:r>
              <a:rPr lang="en-US" dirty="0" smtClean="0">
                <a:solidFill>
                  <a:schemeClr val="bg1"/>
                </a:solidFill>
              </a:rPr>
              <a:t>Family, friends, people who matter to us</a:t>
            </a:r>
          </a:p>
          <a:p>
            <a:pPr marL="234950" indent="-234950"/>
            <a:r>
              <a:rPr lang="en-US" dirty="0" smtClean="0">
                <a:solidFill>
                  <a:schemeClr val="bg1"/>
                </a:solidFill>
              </a:rPr>
              <a:t>Religious beliefs</a:t>
            </a:r>
          </a:p>
          <a:p>
            <a:pPr marL="234950" indent="-234950"/>
            <a:r>
              <a:rPr lang="en-US" dirty="0" smtClean="0">
                <a:solidFill>
                  <a:schemeClr val="bg1"/>
                </a:solidFill>
              </a:rPr>
              <a:t>Cultural background</a:t>
            </a:r>
          </a:p>
          <a:p>
            <a:pPr marL="234950" indent="-234950"/>
            <a:r>
              <a:rPr lang="en-US" dirty="0" smtClean="0">
                <a:solidFill>
                  <a:schemeClr val="bg1"/>
                </a:solidFill>
              </a:rPr>
              <a:t>Economic and political environment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accent6"/>
                </a:solidFill>
              </a:rPr>
              <a:t>Values and beliefs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50332" y="274638"/>
            <a:ext cx="3936467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accent6"/>
                </a:solidFill>
              </a:rPr>
              <a:t>Engaging stories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43837" y="2242227"/>
            <a:ext cx="7412989" cy="3334217"/>
          </a:xfrm>
        </p:spPr>
        <p:txBody>
          <a:bodyPr>
            <a:noAutofit/>
          </a:bodyPr>
          <a:lstStyle/>
          <a:p>
            <a:pPr marL="234950" indent="-234950"/>
            <a:r>
              <a:rPr lang="en-US" dirty="0" smtClean="0">
                <a:solidFill>
                  <a:schemeClr val="bg1"/>
                </a:solidFill>
              </a:rPr>
              <a:t>More than just the subject matter</a:t>
            </a:r>
          </a:p>
          <a:p>
            <a:pPr marL="234950" indent="-234950"/>
            <a:r>
              <a:rPr lang="en-US" dirty="0" smtClean="0">
                <a:solidFill>
                  <a:schemeClr val="bg1"/>
                </a:solidFill>
              </a:rPr>
              <a:t>Characters, dreams, conflicts, achievements</a:t>
            </a:r>
          </a:p>
          <a:p>
            <a:pPr marL="234950" indent="-234950"/>
            <a:r>
              <a:rPr lang="en-US" dirty="0" smtClean="0">
                <a:solidFill>
                  <a:schemeClr val="bg1"/>
                </a:solidFill>
              </a:rPr>
              <a:t>Drama is no longer just a genre</a:t>
            </a:r>
          </a:p>
          <a:p>
            <a:pPr marL="234950" indent="-234950"/>
            <a:r>
              <a:rPr lang="en-US" dirty="0" smtClean="0">
                <a:solidFill>
                  <a:schemeClr val="bg1"/>
                </a:solidFill>
              </a:rPr>
              <a:t>Drama has become increasingly integral in telling stories across many genres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70699" y="274638"/>
            <a:ext cx="5316101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accent6"/>
                </a:solidFill>
              </a:rPr>
              <a:t>Fulfilling personal needs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43837" y="2242227"/>
            <a:ext cx="7412989" cy="3334217"/>
          </a:xfrm>
        </p:spPr>
        <p:txBody>
          <a:bodyPr>
            <a:noAutofit/>
          </a:bodyPr>
          <a:lstStyle/>
          <a:p>
            <a:pPr marL="234950" indent="-234950"/>
            <a:r>
              <a:rPr lang="en-US" sz="2800" dirty="0" smtClean="0">
                <a:solidFill>
                  <a:schemeClr val="bg1"/>
                </a:solidFill>
              </a:rPr>
              <a:t>Food  and travel shows – play on a basic need and our desire to experience new things</a:t>
            </a:r>
          </a:p>
          <a:p>
            <a:pPr marL="234950" indent="-234950"/>
            <a:r>
              <a:rPr lang="en-US" sz="2800" dirty="0" smtClean="0">
                <a:solidFill>
                  <a:schemeClr val="bg1"/>
                </a:solidFill>
              </a:rPr>
              <a:t>Higher level needs are targeted in shows portraying luxury activities or successful corporate figures – appealing to the affluent and ambitious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7619" y="1803189"/>
            <a:ext cx="8279181" cy="4249256"/>
          </a:xfrm>
          <a:prstGeom prst="rect">
            <a:avLst/>
          </a:prstGeom>
          <a:solidFill>
            <a:schemeClr val="accent6">
              <a:lumMod val="75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692794" y="2054068"/>
            <a:ext cx="8017943" cy="35123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Know your audience as intimately as possible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Make your content relevant to their needs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Adapt the content to the capabilities of each delivery platform &amp; create a total experience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Trigger positive conversations to build attention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and </a:t>
            </a:r>
            <a:r>
              <a:rPr lang="en-US" sz="2800" dirty="0" err="1" smtClean="0">
                <a:solidFill>
                  <a:schemeClr val="bg1"/>
                </a:solidFill>
              </a:rPr>
              <a:t>maximise</a:t>
            </a:r>
            <a:r>
              <a:rPr lang="en-US" sz="2800" dirty="0" smtClean="0">
                <a:solidFill>
                  <a:schemeClr val="bg1"/>
                </a:solidFill>
              </a:rPr>
              <a:t> exposure and content consumption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Tell compelling stories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85060" y="274638"/>
            <a:ext cx="290174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accent6"/>
                </a:solidFill>
              </a:rPr>
              <a:t>Summary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89" y="2000185"/>
            <a:ext cx="8328611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79646"/>
                </a:solidFill>
              </a:rPr>
              <a:t>Thank you</a:t>
            </a:r>
            <a:endParaRPr lang="en-US" sz="4000" dirty="0">
              <a:solidFill>
                <a:srgbClr val="F7964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14277"/>
            <a:ext cx="9144000" cy="10179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logo_lowerc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1851" y="5180280"/>
            <a:ext cx="3008076" cy="75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276" y="5097218"/>
            <a:ext cx="1514163" cy="837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59129" y="28380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0262" y="3825829"/>
            <a:ext cx="8017943" cy="21164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Content creation subsidiary of</a:t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>Media Prima group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5,000 hours of content for TV,</a:t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>6 to 10 movies per year</a:t>
            </a:r>
          </a:p>
        </p:txBody>
      </p:sp>
      <p:pic>
        <p:nvPicPr>
          <p:cNvPr id="5" name="Picture 9" descr="logo_lowerc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9132" y="2300244"/>
            <a:ext cx="4727023" cy="118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25400" dir="2700000">
              <a:schemeClr val="bg1">
                <a:lumMod val="65000"/>
                <a:alpha val="43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3712646" y="2242227"/>
            <a:ext cx="5082525" cy="2634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Who are our audience?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How well do we know them?</a:t>
            </a:r>
          </a:p>
          <a:p>
            <a:pPr>
              <a:buNone/>
            </a:pPr>
            <a:endParaRPr lang="en-US" sz="3600" dirty="0" smtClean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45" y="1834549"/>
            <a:ext cx="2540000" cy="3797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2276724" y="3447664"/>
            <a:ext cx="1939655" cy="5958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Malay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6553264" y="524938"/>
            <a:ext cx="2240992" cy="760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audience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3518722" y="1798792"/>
            <a:ext cx="1940568" cy="595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English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674140" y="4639336"/>
            <a:ext cx="2140013" cy="595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Chinese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961981" y="4341418"/>
            <a:ext cx="1983226" cy="595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Indian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1481082" y="2272630"/>
            <a:ext cx="1591283" cy="595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Kids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1744147" y="4043500"/>
            <a:ext cx="1880394" cy="595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Youths</a:t>
            </a: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3370698" y="5685490"/>
            <a:ext cx="3182566" cy="595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Working women</a:t>
            </a: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127780" y="5089654"/>
            <a:ext cx="2011118" cy="595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Housewives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5611690" y="2570548"/>
            <a:ext cx="2932639" cy="1144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noProof="0" dirty="0" smtClean="0">
                <a:solidFill>
                  <a:srgbClr val="FFFFFF"/>
                </a:solidFill>
              </a:rPr>
              <a:t>Professionals</a:t>
            </a:r>
            <a:br>
              <a:rPr lang="en-US" sz="2800" noProof="0" dirty="0" smtClean="0">
                <a:solidFill>
                  <a:srgbClr val="FFFFFF"/>
                </a:solidFill>
              </a:rPr>
            </a:br>
            <a:r>
              <a:rPr lang="en-US" sz="2800" noProof="0" dirty="0" smtClean="0">
                <a:solidFill>
                  <a:srgbClr val="FFFFFF"/>
                </a:solidFill>
              </a:rPr>
              <a:t>&amp; Executives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6553264" y="4043500"/>
            <a:ext cx="2496211" cy="595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noProof="0" dirty="0" smtClean="0">
                <a:solidFill>
                  <a:srgbClr val="FFFFFF"/>
                </a:solidFill>
              </a:rPr>
              <a:t>Mass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4166339" y="3715180"/>
            <a:ext cx="1591283" cy="595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noProof="0" dirty="0" smtClean="0">
                <a:solidFill>
                  <a:srgbClr val="FFFFFF"/>
                </a:solidFill>
              </a:rPr>
              <a:t>Modern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554248" y="5387572"/>
            <a:ext cx="2783254" cy="595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 families</a:t>
            </a:r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3337502" y="2844946"/>
            <a:ext cx="2121788" cy="595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</a:t>
            </a: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2276724" y="4791736"/>
            <a:ext cx="3182566" cy="595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Aspirational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685440" y="3119344"/>
            <a:ext cx="1591283" cy="595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noProof="0" dirty="0" smtClean="0">
                <a:solidFill>
                  <a:srgbClr val="FFFFFF"/>
                </a:solidFill>
              </a:rPr>
              <a:t>Urban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7" grpId="0" build="p"/>
      <p:bldP spid="18" grpId="0" build="p"/>
      <p:bldP spid="19" grpId="0" build="p"/>
      <p:bldP spid="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7200" y="486832"/>
            <a:ext cx="8229600" cy="87577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79646"/>
                </a:solidFill>
              </a:rPr>
              <a:t>Media Prima </a:t>
            </a:r>
            <a:r>
              <a:rPr lang="en-US" sz="3600" dirty="0" err="1" smtClean="0">
                <a:solidFill>
                  <a:srgbClr val="F79646"/>
                </a:solidFill>
              </a:rPr>
              <a:t>Berhad</a:t>
            </a:r>
            <a:r>
              <a:rPr lang="en-US" sz="3600" dirty="0" smtClean="0">
                <a:solidFill>
                  <a:srgbClr val="F79646"/>
                </a:solidFill>
              </a:rPr>
              <a:t> group of companies</a:t>
            </a:r>
            <a:endParaRPr lang="en-US" sz="3600" dirty="0">
              <a:solidFill>
                <a:srgbClr val="F79646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gray">
          <a:xfrm>
            <a:off x="304800" y="2401888"/>
            <a:ext cx="1189038" cy="457200"/>
          </a:xfrm>
          <a:prstGeom prst="rect">
            <a:avLst/>
          </a:prstGeom>
          <a:solidFill>
            <a:srgbClr val="1C1C1C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rial Narrow" charset="0"/>
              </a:rPr>
              <a:t>Television Broadcasting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gray">
          <a:xfrm>
            <a:off x="5419725" y="2405063"/>
            <a:ext cx="920750" cy="457200"/>
          </a:xfrm>
          <a:prstGeom prst="rect">
            <a:avLst/>
          </a:prstGeom>
          <a:solidFill>
            <a:srgbClr val="1C1C1C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rial Narrow" charset="0"/>
              </a:rPr>
              <a:t>Radio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gray">
          <a:xfrm>
            <a:off x="6819900" y="2417763"/>
            <a:ext cx="831850" cy="457200"/>
          </a:xfrm>
          <a:prstGeom prst="rect">
            <a:avLst/>
          </a:prstGeom>
          <a:solidFill>
            <a:srgbClr val="1C1C1C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rial Narrow" charset="0"/>
              </a:rPr>
              <a:t>Outdoor</a:t>
            </a: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3886200" y="1335088"/>
            <a:ext cx="1219200" cy="647700"/>
            <a:chOff x="2304" y="960"/>
            <a:chExt cx="1104" cy="520"/>
          </a:xfrm>
        </p:grpSpPr>
        <p:pic>
          <p:nvPicPr>
            <p:cNvPr id="9" name="Picture 13" descr="mp(c)(pos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2352" y="996"/>
              <a:ext cx="1015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4"/>
            <p:cNvSpPr>
              <a:spLocks noChangeArrowheads="1"/>
            </p:cNvSpPr>
            <p:nvPr/>
          </p:nvSpPr>
          <p:spPr bwMode="gray">
            <a:xfrm>
              <a:off x="2304" y="960"/>
              <a:ext cx="1104" cy="520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cxnSp>
        <p:nvCxnSpPr>
          <p:cNvPr id="11" name="AutoShape 15"/>
          <p:cNvCxnSpPr>
            <a:cxnSpLocks noChangeShapeType="1"/>
          </p:cNvCxnSpPr>
          <p:nvPr/>
        </p:nvCxnSpPr>
        <p:spPr bwMode="gray">
          <a:xfrm rot="5400000">
            <a:off x="2526507" y="394494"/>
            <a:ext cx="419100" cy="35956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4F81BD"/>
            </a:solidFill>
            <a:miter lim="800000"/>
            <a:headEnd/>
            <a:tailEnd type="triangle" w="med" len="med"/>
          </a:ln>
        </p:spPr>
      </p:cxn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2057400" y="3954463"/>
            <a:ext cx="0" cy="16002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990600" y="3878263"/>
            <a:ext cx="0" cy="16764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990600" y="2859088"/>
            <a:ext cx="0" cy="15240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H="1">
            <a:off x="5124450" y="3938588"/>
            <a:ext cx="1695450" cy="3175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5124450" y="3938588"/>
            <a:ext cx="0" cy="3048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6807200" y="3938588"/>
            <a:ext cx="0" cy="3048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30" descr="Logo-BigTree-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5105400" y="578326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31"/>
          <p:cNvSpPr>
            <a:spLocks noChangeShapeType="1"/>
          </p:cNvSpPr>
          <p:nvPr/>
        </p:nvSpPr>
        <p:spPr bwMode="auto">
          <a:xfrm flipH="1" flipV="1">
            <a:off x="7277100" y="2859088"/>
            <a:ext cx="0" cy="2466975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>
            <a:off x="5638800" y="5326063"/>
            <a:ext cx="2743200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5638800" y="5326063"/>
            <a:ext cx="0" cy="4572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8378825" y="5326063"/>
            <a:ext cx="0" cy="4572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35"/>
          <p:cNvSpPr>
            <a:spLocks noChangeShapeType="1"/>
          </p:cNvSpPr>
          <p:nvPr/>
        </p:nvSpPr>
        <p:spPr bwMode="auto">
          <a:xfrm>
            <a:off x="6553200" y="5326063"/>
            <a:ext cx="0" cy="4572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37"/>
          <p:cNvSpPr>
            <a:spLocks noChangeShapeType="1"/>
          </p:cNvSpPr>
          <p:nvPr/>
        </p:nvSpPr>
        <p:spPr bwMode="auto">
          <a:xfrm>
            <a:off x="990600" y="3954463"/>
            <a:ext cx="3276600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" descr="Primeworks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6200" y="3171048"/>
            <a:ext cx="15398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7"/>
          <p:cNvSpPr txBox="1">
            <a:spLocks noChangeArrowheads="1"/>
          </p:cNvSpPr>
          <p:nvPr/>
        </p:nvSpPr>
        <p:spPr bwMode="gray">
          <a:xfrm>
            <a:off x="1697038" y="2401888"/>
            <a:ext cx="1189037" cy="457200"/>
          </a:xfrm>
          <a:prstGeom prst="rect">
            <a:avLst/>
          </a:prstGeom>
          <a:solidFill>
            <a:srgbClr val="1C1C1C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rial Narrow" charset="0"/>
              </a:rPr>
              <a:t>Content</a:t>
            </a:r>
            <a:br>
              <a:rPr lang="en-US" sz="1200" b="1">
                <a:solidFill>
                  <a:schemeClr val="bg1"/>
                </a:solidFill>
                <a:latin typeface="Arial Narrow" charset="0"/>
              </a:rPr>
            </a:br>
            <a:r>
              <a:rPr lang="en-US" sz="1200" b="1">
                <a:solidFill>
                  <a:schemeClr val="bg1"/>
                </a:solidFill>
                <a:latin typeface="Arial Narrow" charset="0"/>
              </a:rPr>
              <a:t>Creation</a:t>
            </a:r>
          </a:p>
        </p:txBody>
      </p:sp>
      <p:cxnSp>
        <p:nvCxnSpPr>
          <p:cNvPr id="28" name="AutoShape 38"/>
          <p:cNvCxnSpPr>
            <a:cxnSpLocks noChangeShapeType="1"/>
          </p:cNvCxnSpPr>
          <p:nvPr/>
        </p:nvCxnSpPr>
        <p:spPr bwMode="gray">
          <a:xfrm rot="5400000">
            <a:off x="2139157" y="3013869"/>
            <a:ext cx="304800" cy="15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4F81BD"/>
            </a:solidFill>
            <a:miter lim="800000"/>
            <a:headEnd/>
            <a:tailEnd type="triangle" w="med" len="med"/>
          </a:ln>
        </p:spPr>
      </p:cxnSp>
      <p:sp>
        <p:nvSpPr>
          <p:cNvPr id="29" name="Text Box 40"/>
          <p:cNvSpPr txBox="1">
            <a:spLocks noChangeArrowheads="1"/>
          </p:cNvSpPr>
          <p:nvPr/>
        </p:nvSpPr>
        <p:spPr bwMode="gray">
          <a:xfrm>
            <a:off x="8001000" y="2417763"/>
            <a:ext cx="920750" cy="457200"/>
          </a:xfrm>
          <a:prstGeom prst="rect">
            <a:avLst/>
          </a:prstGeom>
          <a:solidFill>
            <a:srgbClr val="1C1C1C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rial Narrow" charset="0"/>
              </a:rPr>
              <a:t>New Media</a:t>
            </a:r>
          </a:p>
        </p:txBody>
      </p:sp>
      <p:pic>
        <p:nvPicPr>
          <p:cNvPr id="30" name="Picture 41" descr="logo02 (2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50581" y="3640336"/>
            <a:ext cx="1104900" cy="56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42"/>
          <p:cNvSpPr>
            <a:spLocks noChangeShapeType="1"/>
          </p:cNvSpPr>
          <p:nvPr/>
        </p:nvSpPr>
        <p:spPr bwMode="auto">
          <a:xfrm flipV="1">
            <a:off x="8396288" y="2887663"/>
            <a:ext cx="0" cy="2286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43"/>
          <p:cNvSpPr>
            <a:spLocks noChangeShapeType="1"/>
          </p:cNvSpPr>
          <p:nvPr/>
        </p:nvSpPr>
        <p:spPr bwMode="auto">
          <a:xfrm flipH="1">
            <a:off x="7620000" y="3116263"/>
            <a:ext cx="838200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44"/>
          <p:cNvSpPr>
            <a:spLocks noChangeShapeType="1"/>
          </p:cNvSpPr>
          <p:nvPr/>
        </p:nvSpPr>
        <p:spPr bwMode="auto">
          <a:xfrm>
            <a:off x="7620000" y="3116263"/>
            <a:ext cx="0" cy="7620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45"/>
          <p:cNvSpPr>
            <a:spLocks noChangeShapeType="1"/>
          </p:cNvSpPr>
          <p:nvPr/>
        </p:nvSpPr>
        <p:spPr bwMode="auto">
          <a:xfrm>
            <a:off x="7620000" y="3849688"/>
            <a:ext cx="114300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46"/>
          <p:cNvSpPr>
            <a:spLocks noChangeShapeType="1"/>
          </p:cNvSpPr>
          <p:nvPr/>
        </p:nvSpPr>
        <p:spPr bwMode="auto">
          <a:xfrm>
            <a:off x="7620000" y="3849688"/>
            <a:ext cx="0" cy="6096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47"/>
          <p:cNvSpPr>
            <a:spLocks noChangeShapeType="1"/>
          </p:cNvSpPr>
          <p:nvPr/>
        </p:nvSpPr>
        <p:spPr bwMode="auto">
          <a:xfrm>
            <a:off x="7620000" y="4459288"/>
            <a:ext cx="381000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7794552" y="4259263"/>
            <a:ext cx="10668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 Narrow" charset="0"/>
              </a:rPr>
              <a:t>Network Portals</a:t>
            </a:r>
          </a:p>
        </p:txBody>
      </p:sp>
      <p:sp>
        <p:nvSpPr>
          <p:cNvPr id="38" name="Line 49"/>
          <p:cNvSpPr>
            <a:spLocks noChangeShapeType="1"/>
          </p:cNvSpPr>
          <p:nvPr/>
        </p:nvSpPr>
        <p:spPr bwMode="auto">
          <a:xfrm>
            <a:off x="3124200" y="3954463"/>
            <a:ext cx="0" cy="16002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50"/>
          <p:cNvSpPr>
            <a:spLocks noChangeShapeType="1"/>
          </p:cNvSpPr>
          <p:nvPr/>
        </p:nvSpPr>
        <p:spPr bwMode="auto">
          <a:xfrm>
            <a:off x="4267200" y="3954463"/>
            <a:ext cx="0" cy="16002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51"/>
          <p:cNvSpPr>
            <a:spLocks noChangeShapeType="1"/>
          </p:cNvSpPr>
          <p:nvPr/>
        </p:nvSpPr>
        <p:spPr bwMode="auto">
          <a:xfrm>
            <a:off x="5899150" y="2887663"/>
            <a:ext cx="0" cy="10668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52"/>
          <p:cNvSpPr>
            <a:spLocks noChangeShapeType="1"/>
          </p:cNvSpPr>
          <p:nvPr/>
        </p:nvSpPr>
        <p:spPr bwMode="auto">
          <a:xfrm>
            <a:off x="4419600" y="2189163"/>
            <a:ext cx="3962400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54"/>
          <p:cNvSpPr>
            <a:spLocks noChangeShapeType="1"/>
          </p:cNvSpPr>
          <p:nvPr/>
        </p:nvSpPr>
        <p:spPr bwMode="auto">
          <a:xfrm>
            <a:off x="5899150" y="2197100"/>
            <a:ext cx="0" cy="2286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55"/>
          <p:cNvSpPr>
            <a:spLocks noChangeShapeType="1"/>
          </p:cNvSpPr>
          <p:nvPr/>
        </p:nvSpPr>
        <p:spPr bwMode="auto">
          <a:xfrm>
            <a:off x="7277100" y="2201863"/>
            <a:ext cx="0" cy="2286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56"/>
          <p:cNvSpPr>
            <a:spLocks noChangeShapeType="1"/>
          </p:cNvSpPr>
          <p:nvPr/>
        </p:nvSpPr>
        <p:spPr bwMode="auto">
          <a:xfrm>
            <a:off x="8382000" y="2201863"/>
            <a:ext cx="0" cy="2286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" name="Picture 7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040063"/>
            <a:ext cx="1295400" cy="465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7" name="Picture 59" descr="Logo-TR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578326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0" descr="Logo-UP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7200" y="578326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61" descr="Logo-Gotch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0" y="578326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 Box 8"/>
          <p:cNvSpPr txBox="1">
            <a:spLocks noChangeArrowheads="1"/>
          </p:cNvSpPr>
          <p:nvPr/>
        </p:nvSpPr>
        <p:spPr bwMode="gray">
          <a:xfrm>
            <a:off x="3167063" y="2401888"/>
            <a:ext cx="814387" cy="457200"/>
          </a:xfrm>
          <a:prstGeom prst="rect">
            <a:avLst/>
          </a:prstGeom>
          <a:solidFill>
            <a:srgbClr val="1C1C1C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rial Narrow" charset="0"/>
              </a:rPr>
              <a:t>Print</a:t>
            </a:r>
          </a:p>
        </p:txBody>
      </p:sp>
      <p:cxnSp>
        <p:nvCxnSpPr>
          <p:cNvPr id="51" name="AutoShape 39"/>
          <p:cNvCxnSpPr>
            <a:cxnSpLocks noChangeShapeType="1"/>
          </p:cNvCxnSpPr>
          <p:nvPr/>
        </p:nvCxnSpPr>
        <p:spPr bwMode="gray">
          <a:xfrm flipH="1">
            <a:off x="3605213" y="2859088"/>
            <a:ext cx="1587" cy="304800"/>
          </a:xfrm>
          <a:prstGeom prst="straightConnector1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</p:cxnSp>
      <p:sp>
        <p:nvSpPr>
          <p:cNvPr id="52" name="Line 63"/>
          <p:cNvSpPr>
            <a:spLocks noChangeShapeType="1"/>
          </p:cNvSpPr>
          <p:nvPr/>
        </p:nvSpPr>
        <p:spPr bwMode="auto">
          <a:xfrm>
            <a:off x="7543800" y="5326063"/>
            <a:ext cx="0" cy="4572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3"/>
          <p:cNvSpPr>
            <a:spLocks noChangeShapeType="1"/>
          </p:cNvSpPr>
          <p:nvPr/>
        </p:nvSpPr>
        <p:spPr bwMode="auto">
          <a:xfrm>
            <a:off x="5899150" y="3905250"/>
            <a:ext cx="0" cy="3048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3617913" y="2201863"/>
            <a:ext cx="0" cy="2286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2292350" y="2189163"/>
            <a:ext cx="0" cy="2286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gray">
          <a:xfrm>
            <a:off x="4373563" y="2401888"/>
            <a:ext cx="814387" cy="457200"/>
          </a:xfrm>
          <a:prstGeom prst="rect">
            <a:avLst/>
          </a:prstGeom>
          <a:solidFill>
            <a:srgbClr val="1C1C1C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rial Narrow" charset="0"/>
              </a:rPr>
              <a:t>Events</a:t>
            </a:r>
          </a:p>
        </p:txBody>
      </p:sp>
      <p:cxnSp>
        <p:nvCxnSpPr>
          <p:cNvPr id="57" name="AutoShape 39"/>
          <p:cNvCxnSpPr>
            <a:cxnSpLocks noChangeShapeType="1"/>
          </p:cNvCxnSpPr>
          <p:nvPr/>
        </p:nvCxnSpPr>
        <p:spPr bwMode="gray">
          <a:xfrm flipH="1">
            <a:off x="4748213" y="2859088"/>
            <a:ext cx="1587" cy="304800"/>
          </a:xfrm>
          <a:prstGeom prst="straightConnector1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</p:cxnSp>
      <p:sp>
        <p:nvSpPr>
          <p:cNvPr id="58" name="Line 53"/>
          <p:cNvSpPr>
            <a:spLocks noChangeShapeType="1"/>
          </p:cNvSpPr>
          <p:nvPr/>
        </p:nvSpPr>
        <p:spPr bwMode="auto">
          <a:xfrm>
            <a:off x="4748213" y="2201863"/>
            <a:ext cx="0" cy="2286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" name="Picture 5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63213" y="3171048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33149" y="4290609"/>
            <a:ext cx="765621" cy="42109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1880" y="4274330"/>
            <a:ext cx="753819" cy="491874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231979" y="5493124"/>
            <a:ext cx="4276521" cy="954440"/>
            <a:chOff x="231979" y="5493124"/>
            <a:chExt cx="4276521" cy="954440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751495" y="5635220"/>
              <a:ext cx="624767" cy="59188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728931" y="5635221"/>
              <a:ext cx="774584" cy="63245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018073" y="5620463"/>
              <a:ext cx="490427" cy="634286"/>
            </a:xfrm>
            <a:prstGeom prst="rect">
              <a:avLst/>
            </a:prstGeom>
          </p:spPr>
        </p:pic>
        <p:pic>
          <p:nvPicPr>
            <p:cNvPr id="65" name="Picture 3"/>
            <p:cNvPicPr>
              <a:picLocks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31979" y="5493124"/>
              <a:ext cx="1424670" cy="954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101600" dist="63500" dir="270000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67" name="Picture 66" descr="HotFM logo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60844" y="4309392"/>
            <a:ext cx="676611" cy="402309"/>
          </a:xfrm>
          <a:prstGeom prst="rect">
            <a:avLst/>
          </a:prstGeom>
        </p:spPr>
      </p:pic>
      <p:pic>
        <p:nvPicPr>
          <p:cNvPr id="68" name="Picture 67" descr="NSTP logo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32227" y="3162179"/>
            <a:ext cx="1145972" cy="5242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7200" y="486832"/>
            <a:ext cx="8229600" cy="87577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79646"/>
                </a:solidFill>
              </a:rPr>
              <a:t>Media Prima </a:t>
            </a:r>
            <a:r>
              <a:rPr lang="en-US" sz="3600" dirty="0" err="1" smtClean="0">
                <a:solidFill>
                  <a:srgbClr val="F79646"/>
                </a:solidFill>
              </a:rPr>
              <a:t>Berhad</a:t>
            </a:r>
            <a:r>
              <a:rPr lang="en-US" sz="3600" dirty="0" smtClean="0">
                <a:solidFill>
                  <a:srgbClr val="F79646"/>
                </a:solidFill>
              </a:rPr>
              <a:t> group of companies</a:t>
            </a:r>
            <a:endParaRPr lang="en-US" sz="3600" dirty="0">
              <a:solidFill>
                <a:srgbClr val="F79646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gray">
          <a:xfrm>
            <a:off x="304800" y="2401888"/>
            <a:ext cx="1189038" cy="457200"/>
          </a:xfrm>
          <a:prstGeom prst="rect">
            <a:avLst/>
          </a:prstGeom>
          <a:solidFill>
            <a:schemeClr val="accent1">
              <a:alpha val="2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 Narrow" charset="0"/>
              </a:rPr>
              <a:t>Television Broadcasting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gray">
          <a:xfrm>
            <a:off x="5419725" y="2405063"/>
            <a:ext cx="920750" cy="457200"/>
          </a:xfrm>
          <a:prstGeom prst="rect">
            <a:avLst/>
          </a:prstGeom>
          <a:solidFill>
            <a:schemeClr val="accent1">
              <a:alpha val="2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>
                    <a:lumMod val="50000"/>
                  </a:schemeClr>
                </a:solidFill>
                <a:latin typeface="Arial Narrow" charset="0"/>
              </a:rPr>
              <a:t>Radio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gray">
          <a:xfrm>
            <a:off x="6819900" y="2417763"/>
            <a:ext cx="831850" cy="457200"/>
          </a:xfrm>
          <a:prstGeom prst="rect">
            <a:avLst/>
          </a:prstGeom>
          <a:solidFill>
            <a:schemeClr val="accent1">
              <a:alpha val="2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>
                    <a:lumMod val="50000"/>
                  </a:schemeClr>
                </a:solidFill>
                <a:latin typeface="Arial Narrow" charset="0"/>
              </a:rPr>
              <a:t>Outdoor</a:t>
            </a: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3886200" y="1335088"/>
            <a:ext cx="1219200" cy="647700"/>
            <a:chOff x="2304" y="960"/>
            <a:chExt cx="1104" cy="520"/>
          </a:xfrm>
        </p:grpSpPr>
        <p:pic>
          <p:nvPicPr>
            <p:cNvPr id="9" name="Picture 13" descr="mp(c)(pos)"/>
            <p:cNvPicPr>
              <a:picLocks noChangeAspect="1" noChangeArrowheads="1"/>
            </p:cNvPicPr>
            <p:nvPr/>
          </p:nvPicPr>
          <p:blipFill>
            <a:blip r:embed="rId3">
              <a:alphaModFix amt="30000"/>
            </a:blip>
            <a:srcRect/>
            <a:stretch>
              <a:fillRect/>
            </a:stretch>
          </p:blipFill>
          <p:spPr bwMode="gray">
            <a:xfrm>
              <a:off x="2352" y="996"/>
              <a:ext cx="1015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4"/>
            <p:cNvSpPr>
              <a:spLocks noChangeArrowheads="1"/>
            </p:cNvSpPr>
            <p:nvPr/>
          </p:nvSpPr>
          <p:spPr bwMode="gray">
            <a:xfrm>
              <a:off x="2304" y="960"/>
              <a:ext cx="1104" cy="520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cxnSp>
        <p:nvCxnSpPr>
          <p:cNvPr id="11" name="AutoShape 15"/>
          <p:cNvCxnSpPr>
            <a:cxnSpLocks noChangeShapeType="1"/>
          </p:cNvCxnSpPr>
          <p:nvPr/>
        </p:nvCxnSpPr>
        <p:spPr bwMode="gray">
          <a:xfrm rot="5400000">
            <a:off x="2526507" y="394494"/>
            <a:ext cx="419100" cy="35956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4F81BD"/>
            </a:solidFill>
            <a:miter lim="800000"/>
            <a:headEnd/>
            <a:tailEnd type="triangle" w="med" len="med"/>
          </a:ln>
        </p:spPr>
      </p:cxn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2057400" y="3954463"/>
            <a:ext cx="0" cy="16002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990600" y="3878263"/>
            <a:ext cx="0" cy="16764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990600" y="2859088"/>
            <a:ext cx="0" cy="15240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H="1">
            <a:off x="5124450" y="3938588"/>
            <a:ext cx="1695450" cy="3175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5124450" y="3938588"/>
            <a:ext cx="0" cy="3048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6807200" y="3938588"/>
            <a:ext cx="0" cy="3048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30" descr="Logo-BigTree-jpeg"/>
          <p:cNvPicPr>
            <a:picLocks noChangeAspect="1" noChangeArrowheads="1"/>
          </p:cNvPicPr>
          <p:nvPr/>
        </p:nvPicPr>
        <p:blipFill>
          <a:blip r:embed="rId4">
            <a:alphaModFix amt="19000"/>
          </a:blip>
          <a:srcRect/>
          <a:stretch>
            <a:fillRect/>
          </a:stretch>
        </p:blipFill>
        <p:spPr bwMode="gray">
          <a:xfrm>
            <a:off x="5105400" y="578326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31"/>
          <p:cNvSpPr>
            <a:spLocks noChangeShapeType="1"/>
          </p:cNvSpPr>
          <p:nvPr/>
        </p:nvSpPr>
        <p:spPr bwMode="auto">
          <a:xfrm flipH="1" flipV="1">
            <a:off x="7277100" y="2859088"/>
            <a:ext cx="0" cy="2466975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>
            <a:off x="5638800" y="5326063"/>
            <a:ext cx="2743200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5638800" y="5326063"/>
            <a:ext cx="0" cy="4572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8378825" y="5326063"/>
            <a:ext cx="0" cy="4572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35"/>
          <p:cNvSpPr>
            <a:spLocks noChangeShapeType="1"/>
          </p:cNvSpPr>
          <p:nvPr/>
        </p:nvSpPr>
        <p:spPr bwMode="auto">
          <a:xfrm>
            <a:off x="6553200" y="5326063"/>
            <a:ext cx="0" cy="4572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37"/>
          <p:cNvSpPr>
            <a:spLocks noChangeShapeType="1"/>
          </p:cNvSpPr>
          <p:nvPr/>
        </p:nvSpPr>
        <p:spPr bwMode="auto">
          <a:xfrm>
            <a:off x="990600" y="3954463"/>
            <a:ext cx="3276600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" descr="Primeworks_Logo"/>
          <p:cNvPicPr>
            <a:picLocks noChangeAspect="1" noChangeArrowheads="1"/>
          </p:cNvPicPr>
          <p:nvPr/>
        </p:nvPicPr>
        <p:blipFill>
          <a:blip r:embed="rId5">
            <a:alphaModFix amt="28000"/>
          </a:blip>
          <a:srcRect/>
          <a:stretch>
            <a:fillRect/>
          </a:stretch>
        </p:blipFill>
        <p:spPr bwMode="auto">
          <a:xfrm>
            <a:off x="1346200" y="3171048"/>
            <a:ext cx="15398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7"/>
          <p:cNvSpPr txBox="1">
            <a:spLocks noChangeArrowheads="1"/>
          </p:cNvSpPr>
          <p:nvPr/>
        </p:nvSpPr>
        <p:spPr bwMode="gray">
          <a:xfrm>
            <a:off x="1697038" y="2401888"/>
            <a:ext cx="1189037" cy="457200"/>
          </a:xfrm>
          <a:prstGeom prst="rect">
            <a:avLst/>
          </a:prstGeom>
          <a:solidFill>
            <a:schemeClr val="accent1">
              <a:alpha val="2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>
                    <a:lumMod val="50000"/>
                  </a:schemeClr>
                </a:solidFill>
                <a:latin typeface="Arial Narrow" charset="0"/>
              </a:rPr>
              <a:t>Content</a:t>
            </a:r>
            <a:br>
              <a:rPr lang="en-US" sz="1200" b="1">
                <a:solidFill>
                  <a:schemeClr val="bg1">
                    <a:lumMod val="50000"/>
                  </a:schemeClr>
                </a:solidFill>
                <a:latin typeface="Arial Narrow" charset="0"/>
              </a:rPr>
            </a:br>
            <a:r>
              <a:rPr lang="en-US" sz="1200" b="1">
                <a:solidFill>
                  <a:schemeClr val="bg1">
                    <a:lumMod val="50000"/>
                  </a:schemeClr>
                </a:solidFill>
                <a:latin typeface="Arial Narrow" charset="0"/>
              </a:rPr>
              <a:t>Creation</a:t>
            </a:r>
          </a:p>
        </p:txBody>
      </p:sp>
      <p:cxnSp>
        <p:nvCxnSpPr>
          <p:cNvPr id="28" name="AutoShape 38"/>
          <p:cNvCxnSpPr>
            <a:cxnSpLocks noChangeShapeType="1"/>
          </p:cNvCxnSpPr>
          <p:nvPr/>
        </p:nvCxnSpPr>
        <p:spPr bwMode="gray">
          <a:xfrm rot="5400000">
            <a:off x="2139157" y="3013869"/>
            <a:ext cx="304800" cy="15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4F81BD"/>
            </a:solidFill>
            <a:miter lim="800000"/>
            <a:headEnd/>
            <a:tailEnd type="triangle" w="med" len="med"/>
          </a:ln>
        </p:spPr>
      </p:cxnSp>
      <p:sp>
        <p:nvSpPr>
          <p:cNvPr id="29" name="Text Box 40"/>
          <p:cNvSpPr txBox="1">
            <a:spLocks noChangeArrowheads="1"/>
          </p:cNvSpPr>
          <p:nvPr/>
        </p:nvSpPr>
        <p:spPr bwMode="gray">
          <a:xfrm>
            <a:off x="8001000" y="2417763"/>
            <a:ext cx="920750" cy="457200"/>
          </a:xfrm>
          <a:prstGeom prst="rect">
            <a:avLst/>
          </a:prstGeom>
          <a:solidFill>
            <a:schemeClr val="accent1">
              <a:alpha val="2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>
                    <a:lumMod val="50000"/>
                  </a:schemeClr>
                </a:solidFill>
                <a:latin typeface="Arial Narrow" charset="0"/>
              </a:rPr>
              <a:t>New Media</a:t>
            </a:r>
          </a:p>
        </p:txBody>
      </p:sp>
      <p:pic>
        <p:nvPicPr>
          <p:cNvPr id="30" name="Picture 41" descr="logo02 (2)"/>
          <p:cNvPicPr>
            <a:picLocks noChangeAspect="1" noChangeArrowheads="1"/>
          </p:cNvPicPr>
          <p:nvPr/>
        </p:nvPicPr>
        <p:blipFill>
          <a:blip r:embed="rId6">
            <a:alphaModFix amt="24000"/>
          </a:blip>
          <a:srcRect/>
          <a:stretch>
            <a:fillRect/>
          </a:stretch>
        </p:blipFill>
        <p:spPr bwMode="auto">
          <a:xfrm>
            <a:off x="7750581" y="3640336"/>
            <a:ext cx="1104900" cy="56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42"/>
          <p:cNvSpPr>
            <a:spLocks noChangeShapeType="1"/>
          </p:cNvSpPr>
          <p:nvPr/>
        </p:nvSpPr>
        <p:spPr bwMode="auto">
          <a:xfrm flipV="1">
            <a:off x="8396288" y="2887663"/>
            <a:ext cx="0" cy="2286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43"/>
          <p:cNvSpPr>
            <a:spLocks noChangeShapeType="1"/>
          </p:cNvSpPr>
          <p:nvPr/>
        </p:nvSpPr>
        <p:spPr bwMode="auto">
          <a:xfrm flipH="1">
            <a:off x="7620000" y="3116263"/>
            <a:ext cx="838200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44"/>
          <p:cNvSpPr>
            <a:spLocks noChangeShapeType="1"/>
          </p:cNvSpPr>
          <p:nvPr/>
        </p:nvSpPr>
        <p:spPr bwMode="auto">
          <a:xfrm>
            <a:off x="7620000" y="3116263"/>
            <a:ext cx="0" cy="7620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45"/>
          <p:cNvSpPr>
            <a:spLocks noChangeShapeType="1"/>
          </p:cNvSpPr>
          <p:nvPr/>
        </p:nvSpPr>
        <p:spPr bwMode="auto">
          <a:xfrm>
            <a:off x="7620000" y="3849688"/>
            <a:ext cx="114300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46"/>
          <p:cNvSpPr>
            <a:spLocks noChangeShapeType="1"/>
          </p:cNvSpPr>
          <p:nvPr/>
        </p:nvSpPr>
        <p:spPr bwMode="auto">
          <a:xfrm>
            <a:off x="7620000" y="3849688"/>
            <a:ext cx="0" cy="6096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47"/>
          <p:cNvSpPr>
            <a:spLocks noChangeShapeType="1"/>
          </p:cNvSpPr>
          <p:nvPr/>
        </p:nvSpPr>
        <p:spPr bwMode="auto">
          <a:xfrm>
            <a:off x="7620000" y="4459288"/>
            <a:ext cx="174552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7794552" y="4259263"/>
            <a:ext cx="1066800" cy="523220"/>
          </a:xfrm>
          <a:prstGeom prst="rect">
            <a:avLst/>
          </a:prstGeom>
          <a:solidFill>
            <a:schemeClr val="accent1">
              <a:alpha val="22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 Narrow" charset="0"/>
              </a:rPr>
              <a:t>Network Portals</a:t>
            </a:r>
          </a:p>
        </p:txBody>
      </p:sp>
      <p:sp>
        <p:nvSpPr>
          <p:cNvPr id="38" name="Line 49"/>
          <p:cNvSpPr>
            <a:spLocks noChangeShapeType="1"/>
          </p:cNvSpPr>
          <p:nvPr/>
        </p:nvSpPr>
        <p:spPr bwMode="auto">
          <a:xfrm>
            <a:off x="3124200" y="3954463"/>
            <a:ext cx="0" cy="16002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50"/>
          <p:cNvSpPr>
            <a:spLocks noChangeShapeType="1"/>
          </p:cNvSpPr>
          <p:nvPr/>
        </p:nvSpPr>
        <p:spPr bwMode="auto">
          <a:xfrm>
            <a:off x="4267200" y="3954463"/>
            <a:ext cx="0" cy="16002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51"/>
          <p:cNvSpPr>
            <a:spLocks noChangeShapeType="1"/>
          </p:cNvSpPr>
          <p:nvPr/>
        </p:nvSpPr>
        <p:spPr bwMode="auto">
          <a:xfrm>
            <a:off x="5899150" y="2887663"/>
            <a:ext cx="0" cy="10668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52"/>
          <p:cNvSpPr>
            <a:spLocks noChangeShapeType="1"/>
          </p:cNvSpPr>
          <p:nvPr/>
        </p:nvSpPr>
        <p:spPr bwMode="auto">
          <a:xfrm>
            <a:off x="4419600" y="2189163"/>
            <a:ext cx="3962400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54"/>
          <p:cNvSpPr>
            <a:spLocks noChangeShapeType="1"/>
          </p:cNvSpPr>
          <p:nvPr/>
        </p:nvSpPr>
        <p:spPr bwMode="auto">
          <a:xfrm>
            <a:off x="5899150" y="2197100"/>
            <a:ext cx="0" cy="2286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55"/>
          <p:cNvSpPr>
            <a:spLocks noChangeShapeType="1"/>
          </p:cNvSpPr>
          <p:nvPr/>
        </p:nvSpPr>
        <p:spPr bwMode="auto">
          <a:xfrm>
            <a:off x="7277100" y="2201863"/>
            <a:ext cx="0" cy="2286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56"/>
          <p:cNvSpPr>
            <a:spLocks noChangeShapeType="1"/>
          </p:cNvSpPr>
          <p:nvPr/>
        </p:nvSpPr>
        <p:spPr bwMode="auto">
          <a:xfrm>
            <a:off x="8382000" y="2201863"/>
            <a:ext cx="0" cy="2286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" name="Picture 7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 amt="24000"/>
          </a:blip>
          <a:srcRect/>
          <a:stretch>
            <a:fillRect/>
          </a:stretch>
        </p:blipFill>
        <p:spPr bwMode="auto">
          <a:xfrm>
            <a:off x="7543800" y="3040063"/>
            <a:ext cx="1295400" cy="465137"/>
          </a:xfrm>
          <a:prstGeom prst="rect">
            <a:avLst/>
          </a:prstGeom>
          <a:solidFill>
            <a:schemeClr val="bg1">
              <a:alpha val="46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47" name="Picture 59" descr="Logo-TRC"/>
          <p:cNvPicPr>
            <a:picLocks noChangeAspect="1" noChangeArrowheads="1"/>
          </p:cNvPicPr>
          <p:nvPr/>
        </p:nvPicPr>
        <p:blipFill>
          <a:blip r:embed="rId8">
            <a:alphaModFix amt="19000"/>
          </a:blip>
          <a:srcRect/>
          <a:stretch>
            <a:fillRect/>
          </a:stretch>
        </p:blipFill>
        <p:spPr bwMode="auto">
          <a:xfrm>
            <a:off x="7086600" y="578326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0" descr="Logo-UPD"/>
          <p:cNvPicPr>
            <a:picLocks noChangeAspect="1" noChangeArrowheads="1"/>
          </p:cNvPicPr>
          <p:nvPr/>
        </p:nvPicPr>
        <p:blipFill>
          <a:blip r:embed="rId9">
            <a:alphaModFix amt="19000"/>
          </a:blip>
          <a:srcRect/>
          <a:stretch>
            <a:fillRect/>
          </a:stretch>
        </p:blipFill>
        <p:spPr bwMode="auto">
          <a:xfrm>
            <a:off x="8077200" y="578326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61" descr="Logo-Gotcha"/>
          <p:cNvPicPr>
            <a:picLocks noChangeAspect="1" noChangeArrowheads="1"/>
          </p:cNvPicPr>
          <p:nvPr/>
        </p:nvPicPr>
        <p:blipFill>
          <a:blip r:embed="rId10">
            <a:alphaModFix amt="19000"/>
          </a:blip>
          <a:srcRect/>
          <a:stretch>
            <a:fillRect/>
          </a:stretch>
        </p:blipFill>
        <p:spPr bwMode="auto">
          <a:xfrm>
            <a:off x="6096000" y="578326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 Box 8"/>
          <p:cNvSpPr txBox="1">
            <a:spLocks noChangeArrowheads="1"/>
          </p:cNvSpPr>
          <p:nvPr/>
        </p:nvSpPr>
        <p:spPr bwMode="gray">
          <a:xfrm>
            <a:off x="3167063" y="2401888"/>
            <a:ext cx="814387" cy="457200"/>
          </a:xfrm>
          <a:prstGeom prst="rect">
            <a:avLst/>
          </a:prstGeom>
          <a:solidFill>
            <a:schemeClr val="accent1">
              <a:alpha val="2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>
                    <a:lumMod val="50000"/>
                  </a:schemeClr>
                </a:solidFill>
                <a:latin typeface="Arial Narrow" charset="0"/>
              </a:rPr>
              <a:t>Print</a:t>
            </a:r>
          </a:p>
        </p:txBody>
      </p:sp>
      <p:cxnSp>
        <p:nvCxnSpPr>
          <p:cNvPr id="51" name="AutoShape 39"/>
          <p:cNvCxnSpPr>
            <a:cxnSpLocks noChangeShapeType="1"/>
          </p:cNvCxnSpPr>
          <p:nvPr/>
        </p:nvCxnSpPr>
        <p:spPr bwMode="gray">
          <a:xfrm flipH="1">
            <a:off x="3605213" y="2859088"/>
            <a:ext cx="1587" cy="304800"/>
          </a:xfrm>
          <a:prstGeom prst="straightConnector1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</p:cxnSp>
      <p:sp>
        <p:nvSpPr>
          <p:cNvPr id="52" name="Line 63"/>
          <p:cNvSpPr>
            <a:spLocks noChangeShapeType="1"/>
          </p:cNvSpPr>
          <p:nvPr/>
        </p:nvSpPr>
        <p:spPr bwMode="auto">
          <a:xfrm>
            <a:off x="7543800" y="5326063"/>
            <a:ext cx="0" cy="4572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3"/>
          <p:cNvSpPr>
            <a:spLocks noChangeShapeType="1"/>
          </p:cNvSpPr>
          <p:nvPr/>
        </p:nvSpPr>
        <p:spPr bwMode="auto">
          <a:xfrm>
            <a:off x="5899150" y="3905250"/>
            <a:ext cx="0" cy="3048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3617913" y="2201863"/>
            <a:ext cx="0" cy="2286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2292350" y="2189163"/>
            <a:ext cx="0" cy="2286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gray">
          <a:xfrm>
            <a:off x="4373563" y="2401888"/>
            <a:ext cx="814387" cy="457200"/>
          </a:xfrm>
          <a:prstGeom prst="rect">
            <a:avLst/>
          </a:prstGeom>
          <a:solidFill>
            <a:schemeClr val="accent1">
              <a:alpha val="2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>
                    <a:lumMod val="50000"/>
                  </a:schemeClr>
                </a:solidFill>
                <a:latin typeface="Arial Narrow" charset="0"/>
              </a:rPr>
              <a:t>Events</a:t>
            </a:r>
          </a:p>
        </p:txBody>
      </p:sp>
      <p:cxnSp>
        <p:nvCxnSpPr>
          <p:cNvPr id="57" name="AutoShape 39"/>
          <p:cNvCxnSpPr>
            <a:cxnSpLocks noChangeShapeType="1"/>
          </p:cNvCxnSpPr>
          <p:nvPr/>
        </p:nvCxnSpPr>
        <p:spPr bwMode="gray">
          <a:xfrm flipH="1">
            <a:off x="4748213" y="2859088"/>
            <a:ext cx="1587" cy="304800"/>
          </a:xfrm>
          <a:prstGeom prst="straightConnector1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</p:cxnSp>
      <p:sp>
        <p:nvSpPr>
          <p:cNvPr id="58" name="Line 53"/>
          <p:cNvSpPr>
            <a:spLocks noChangeShapeType="1"/>
          </p:cNvSpPr>
          <p:nvPr/>
        </p:nvSpPr>
        <p:spPr bwMode="auto">
          <a:xfrm>
            <a:off x="4748213" y="2201863"/>
            <a:ext cx="0" cy="22860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" name="Picture 58"/>
          <p:cNvPicPr>
            <a:picLocks noChangeAspect="1" noChangeArrowheads="1"/>
          </p:cNvPicPr>
          <p:nvPr/>
        </p:nvPicPr>
        <p:blipFill>
          <a:blip r:embed="rId11">
            <a:alphaModFix amt="24000"/>
          </a:blip>
          <a:srcRect/>
          <a:stretch>
            <a:fillRect/>
          </a:stretch>
        </p:blipFill>
        <p:spPr bwMode="auto">
          <a:xfrm>
            <a:off x="4263213" y="3171048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>
            <a:alphaModFix amt="30000"/>
          </a:blip>
          <a:stretch>
            <a:fillRect/>
          </a:stretch>
        </p:blipFill>
        <p:spPr>
          <a:xfrm>
            <a:off x="4733149" y="4290609"/>
            <a:ext cx="765621" cy="42109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3">
            <a:alphaModFix amt="30000"/>
          </a:blip>
          <a:stretch>
            <a:fillRect/>
          </a:stretch>
        </p:blipFill>
        <p:spPr>
          <a:xfrm>
            <a:off x="6421880" y="4274330"/>
            <a:ext cx="753819" cy="491874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231979" y="5493124"/>
            <a:ext cx="4276521" cy="954440"/>
            <a:chOff x="231979" y="5493124"/>
            <a:chExt cx="4276521" cy="954440"/>
          </a:xfrm>
          <a:effectLst>
            <a:glow rad="50800">
              <a:schemeClr val="bg1">
                <a:alpha val="34000"/>
              </a:schemeClr>
            </a:glow>
          </a:effectLst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751495" y="5635220"/>
              <a:ext cx="624767" cy="59188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728931" y="5635221"/>
              <a:ext cx="774584" cy="63245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018073" y="5620463"/>
              <a:ext cx="490427" cy="634286"/>
            </a:xfrm>
            <a:prstGeom prst="rect">
              <a:avLst/>
            </a:prstGeom>
          </p:spPr>
        </p:pic>
        <p:pic>
          <p:nvPicPr>
            <p:cNvPr id="66" name="Picture 3"/>
            <p:cNvPicPr>
              <a:picLocks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31979" y="5493124"/>
              <a:ext cx="1424670" cy="954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101600" dist="63500" dir="270000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70" name="Picture 69" descr="HotFM logo.png"/>
          <p:cNvPicPr>
            <a:picLocks noChangeAspect="1"/>
          </p:cNvPicPr>
          <p:nvPr/>
        </p:nvPicPr>
        <p:blipFill>
          <a:blip r:embed="rId18">
            <a:alphaModFix amt="32000"/>
          </a:blip>
          <a:stretch>
            <a:fillRect/>
          </a:stretch>
        </p:blipFill>
        <p:spPr>
          <a:xfrm>
            <a:off x="5560844" y="4309392"/>
            <a:ext cx="676611" cy="402309"/>
          </a:xfrm>
          <a:prstGeom prst="rect">
            <a:avLst/>
          </a:prstGeom>
        </p:spPr>
      </p:pic>
      <p:pic>
        <p:nvPicPr>
          <p:cNvPr id="71" name="Picture 70" descr="NSTP logo.png"/>
          <p:cNvPicPr>
            <a:picLocks noChangeAspect="1"/>
          </p:cNvPicPr>
          <p:nvPr/>
        </p:nvPicPr>
        <p:blipFill>
          <a:blip r:embed="rId19">
            <a:alphaModFix amt="24000"/>
          </a:blip>
          <a:stretch>
            <a:fillRect/>
          </a:stretch>
        </p:blipFill>
        <p:spPr>
          <a:xfrm>
            <a:off x="3032227" y="3162179"/>
            <a:ext cx="1145972" cy="5242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1406825" y="1096808"/>
            <a:ext cx="6169430" cy="1371600"/>
            <a:chOff x="1971233" y="1457448"/>
            <a:chExt cx="6169430" cy="1371600"/>
          </a:xfrm>
        </p:grpSpPr>
        <p:sp>
          <p:nvSpPr>
            <p:cNvPr id="69" name="Rectangle 29"/>
            <p:cNvSpPr>
              <a:spLocks noChangeArrowheads="1"/>
            </p:cNvSpPr>
            <p:nvPr/>
          </p:nvSpPr>
          <p:spPr bwMode="auto">
            <a:xfrm>
              <a:off x="3886199" y="1778973"/>
              <a:ext cx="42544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173038" indent="-173038" defTabSz="914400" fontAlgn="auto">
                <a:spcBef>
                  <a:spcPct val="2000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2400" dirty="0">
                  <a:solidFill>
                    <a:srgbClr val="BFBFBF"/>
                  </a:solidFill>
                  <a:latin typeface="Eurostile"/>
                  <a:ea typeface="Arial" charset="0"/>
                  <a:cs typeface="Eurostile"/>
                </a:rPr>
                <a:t>Mass</a:t>
              </a:r>
              <a:r>
                <a:rPr lang="en-US" sz="2400" dirty="0" smtClean="0">
                  <a:solidFill>
                    <a:srgbClr val="BFBFBF"/>
                  </a:solidFill>
                  <a:latin typeface="Eurostile"/>
                  <a:ea typeface="Arial" charset="0"/>
                  <a:cs typeface="Eurostile"/>
                </a:rPr>
                <a:t> families, all Malaysians</a:t>
              </a:r>
              <a:endParaRPr lang="en-GB" sz="2400" dirty="0">
                <a:solidFill>
                  <a:srgbClr val="BFBFBF"/>
                </a:solidFill>
                <a:latin typeface="Eurostile"/>
                <a:ea typeface="Arial" charset="0"/>
                <a:cs typeface="Eurostile"/>
              </a:endParaRPr>
            </a:p>
          </p:txBody>
        </p:sp>
        <p:pic>
          <p:nvPicPr>
            <p:cNvPr id="72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1233" y="1457448"/>
              <a:ext cx="1676400" cy="1371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101600" dist="63500" dir="270000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3" name="Group 72"/>
          <p:cNvGrpSpPr/>
          <p:nvPr/>
        </p:nvGrpSpPr>
        <p:grpSpPr>
          <a:xfrm>
            <a:off x="1845231" y="5067768"/>
            <a:ext cx="6380468" cy="1002543"/>
            <a:chOff x="2409639" y="5428408"/>
            <a:chExt cx="6380468" cy="1002543"/>
          </a:xfrm>
        </p:grpSpPr>
        <p:sp>
          <p:nvSpPr>
            <p:cNvPr id="74" name="Rectangle 32"/>
            <p:cNvSpPr>
              <a:spLocks noChangeArrowheads="1"/>
            </p:cNvSpPr>
            <p:nvPr/>
          </p:nvSpPr>
          <p:spPr bwMode="auto">
            <a:xfrm>
              <a:off x="3886200" y="5428408"/>
              <a:ext cx="4903907" cy="90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173038" indent="-173038" defTabSz="914400">
                <a:spcBef>
                  <a:spcPct val="20000"/>
                </a:spcBef>
                <a:buFont typeface="Arial" pitchFamily="-107" charset="0"/>
                <a:buChar char="•"/>
                <a:defRPr/>
              </a:pPr>
              <a:r>
                <a:rPr lang="en-US" sz="2400" dirty="0">
                  <a:solidFill>
                    <a:srgbClr val="BFBFBF"/>
                  </a:solidFill>
                  <a:latin typeface="Eurostile"/>
                  <a:ea typeface="Arial" pitchFamily="-107" charset="0"/>
                  <a:cs typeface="Eurostile"/>
                </a:rPr>
                <a:t>Young</a:t>
              </a:r>
              <a:r>
                <a:rPr lang="en-US" sz="2400" dirty="0" smtClean="0">
                  <a:solidFill>
                    <a:srgbClr val="BFBFBF"/>
                  </a:solidFill>
                  <a:latin typeface="Eurostile"/>
                  <a:ea typeface="Arial" pitchFamily="-107" charset="0"/>
                  <a:cs typeface="Eurostile"/>
                </a:rPr>
                <a:t> Malay families &lt; 35 years old</a:t>
              </a:r>
            </a:p>
            <a:p>
              <a:pPr marL="173038" indent="-173038" defTabSz="914400">
                <a:spcBef>
                  <a:spcPct val="20000"/>
                </a:spcBef>
                <a:buFont typeface="Arial" pitchFamily="-107" charset="0"/>
                <a:buChar char="•"/>
                <a:defRPr/>
              </a:pPr>
              <a:r>
                <a:rPr lang="en-US" sz="2400" dirty="0" smtClean="0">
                  <a:solidFill>
                    <a:srgbClr val="BFBFBF"/>
                  </a:solidFill>
                  <a:latin typeface="Eurostile"/>
                  <a:ea typeface="Arial" pitchFamily="-107" charset="0"/>
                  <a:cs typeface="Eurostile"/>
                </a:rPr>
                <a:t>Kids and youth</a:t>
              </a:r>
              <a:endParaRPr lang="en-GB" sz="2400" dirty="0">
                <a:solidFill>
                  <a:srgbClr val="BFBFBF"/>
                </a:solidFill>
                <a:latin typeface="Eurostile"/>
                <a:ea typeface="Arial" pitchFamily="-107" charset="0"/>
                <a:cs typeface="Eurostile"/>
              </a:endParaRP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9639" y="5434018"/>
              <a:ext cx="770825" cy="996933"/>
            </a:xfrm>
            <a:prstGeom prst="rect">
              <a:avLst/>
            </a:prstGeom>
            <a:effectLst>
              <a:outerShdw blurRad="101600" dist="63500" dir="270000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6" name="Group 75"/>
          <p:cNvGrpSpPr/>
          <p:nvPr/>
        </p:nvGrpSpPr>
        <p:grpSpPr>
          <a:xfrm>
            <a:off x="1663236" y="2267613"/>
            <a:ext cx="6230556" cy="1265270"/>
            <a:chOff x="2227644" y="2628253"/>
            <a:chExt cx="6230556" cy="1265270"/>
          </a:xfrm>
        </p:grpSpPr>
        <p:sp>
          <p:nvSpPr>
            <p:cNvPr id="77" name="Rectangle 30"/>
            <p:cNvSpPr>
              <a:spLocks noChangeArrowheads="1"/>
            </p:cNvSpPr>
            <p:nvPr/>
          </p:nvSpPr>
          <p:spPr bwMode="auto">
            <a:xfrm>
              <a:off x="3886200" y="2628253"/>
              <a:ext cx="45720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73038" indent="-173038" defTabSz="9144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2400" dirty="0" smtClean="0">
                  <a:solidFill>
                    <a:srgbClr val="BFBFBF"/>
                  </a:solidFill>
                  <a:latin typeface="Eurostile"/>
                  <a:ea typeface="Arial" charset="0"/>
                  <a:cs typeface="Eurostile"/>
                </a:rPr>
                <a:t>Urban families</a:t>
              </a:r>
            </a:p>
            <a:p>
              <a:pPr marL="173038" indent="-173038" defTabSz="9144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2400" dirty="0">
                  <a:solidFill>
                    <a:srgbClr val="BFBFBF"/>
                  </a:solidFill>
                  <a:latin typeface="Eurostile"/>
                  <a:ea typeface="Arial" charset="0"/>
                  <a:cs typeface="Eurostile"/>
                </a:rPr>
                <a:t>Kids</a:t>
              </a:r>
            </a:p>
            <a:p>
              <a:pPr marL="173038" indent="-173038" defTabSz="9144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2400" dirty="0" smtClean="0">
                  <a:solidFill>
                    <a:srgbClr val="BFBFBF"/>
                  </a:solidFill>
                  <a:latin typeface="Eurostile"/>
                  <a:ea typeface="Arial" charset="0"/>
                  <a:cs typeface="Eurostile"/>
                </a:rPr>
                <a:t>Chinese families</a:t>
              </a:r>
              <a:endParaRPr lang="en-GB" sz="2400" dirty="0">
                <a:solidFill>
                  <a:srgbClr val="BFBFBF"/>
                </a:solidFill>
                <a:latin typeface="Eurostile"/>
                <a:ea typeface="Arial" charset="0"/>
                <a:cs typeface="Eurostile"/>
              </a:endParaRPr>
            </a:p>
          </p:txBody>
        </p:sp>
        <p:pic>
          <p:nvPicPr>
            <p:cNvPr id="78" name="Picture 7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27644" y="2845328"/>
              <a:ext cx="1083070" cy="10481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101600" dist="63500" dir="270000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9" name="Group 78"/>
          <p:cNvGrpSpPr/>
          <p:nvPr/>
        </p:nvGrpSpPr>
        <p:grpSpPr>
          <a:xfrm>
            <a:off x="1703317" y="3840825"/>
            <a:ext cx="6647675" cy="1154692"/>
            <a:chOff x="2267725" y="4201465"/>
            <a:chExt cx="6647675" cy="1154692"/>
          </a:xfrm>
        </p:grpSpPr>
        <p:sp>
          <p:nvSpPr>
            <p:cNvPr id="80" name="Rectangle 31"/>
            <p:cNvSpPr>
              <a:spLocks noChangeArrowheads="1"/>
            </p:cNvSpPr>
            <p:nvPr/>
          </p:nvSpPr>
          <p:spPr bwMode="auto">
            <a:xfrm>
              <a:off x="3886200" y="4201465"/>
              <a:ext cx="50292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73038" indent="-173038" defTabSz="9144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2400" dirty="0">
                  <a:solidFill>
                    <a:srgbClr val="BFBFBF"/>
                  </a:solidFill>
                  <a:latin typeface="Eurostile"/>
                  <a:ea typeface="Arial" charset="0"/>
                  <a:cs typeface="Eurostile"/>
                </a:rPr>
                <a:t>Young Urban 15 – 29 years old</a:t>
              </a:r>
            </a:p>
            <a:p>
              <a:pPr marL="173038" indent="-173038" defTabSz="9144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2400" dirty="0" smtClean="0">
                  <a:solidFill>
                    <a:srgbClr val="BFBFBF"/>
                  </a:solidFill>
                  <a:latin typeface="Eurostile"/>
                  <a:ea typeface="Arial" charset="0"/>
                  <a:cs typeface="Eurostile"/>
                </a:rPr>
                <a:t>Chinese / English speaking</a:t>
              </a:r>
              <a:endParaRPr lang="en-US" sz="2400" dirty="0">
                <a:solidFill>
                  <a:srgbClr val="BFBFBF"/>
                </a:solidFill>
                <a:latin typeface="Eurostile"/>
                <a:ea typeface="Arial" charset="0"/>
                <a:cs typeface="Eurostile"/>
              </a:endParaRPr>
            </a:p>
          </p:txBody>
        </p:sp>
        <p:pic>
          <p:nvPicPr>
            <p:cNvPr id="81" name="Picture 80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7725" y="4201465"/>
              <a:ext cx="1042988" cy="11546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101600" dist="63500" dir="270000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>
            <a:off x="1159913" y="835855"/>
            <a:ext cx="6423593" cy="4303807"/>
          </a:xfrm>
          <a:prstGeom prst="rect">
            <a:avLst/>
          </a:prstGeom>
          <a:scene3d>
            <a:camera prst="perspectiveFront">
              <a:rot lat="0" lon="2100000" rev="0"/>
            </a:camera>
            <a:lightRig rig="threePt" dir="t"/>
          </a:scene3d>
        </p:spPr>
      </p:pic>
      <p:sp>
        <p:nvSpPr>
          <p:cNvPr id="24" name="Content Placeholder 6"/>
          <p:cNvSpPr txBox="1">
            <a:spLocks/>
          </p:cNvSpPr>
          <p:nvPr/>
        </p:nvSpPr>
        <p:spPr>
          <a:xfrm>
            <a:off x="3055684" y="1935950"/>
            <a:ext cx="3203772" cy="1262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1379405" y="2182161"/>
            <a:ext cx="3088503" cy="2246184"/>
          </a:xfrm>
          <a:prstGeom prst="rect">
            <a:avLst/>
          </a:prstGeom>
          <a:scene3d>
            <a:camera prst="perspectiveFront">
              <a:rot lat="0" lon="19199983" rev="0"/>
            </a:camera>
            <a:lightRig rig="threePt" dir="t"/>
          </a:scene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456" y="5102603"/>
            <a:ext cx="1801338" cy="16999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2" y="4677014"/>
            <a:ext cx="2252306" cy="21255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175" y="4836924"/>
            <a:ext cx="1801338" cy="16999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008" y="4952598"/>
            <a:ext cx="2019027" cy="19054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034" y="4813232"/>
            <a:ext cx="2107965" cy="19893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518" y="4459705"/>
            <a:ext cx="2541313" cy="23982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913" y="4073120"/>
            <a:ext cx="2933700" cy="2768600"/>
          </a:xfrm>
          <a:prstGeom prst="rect">
            <a:avLst/>
          </a:prstGeom>
        </p:spPr>
      </p:pic>
      <p:sp>
        <p:nvSpPr>
          <p:cNvPr id="23" name="Content Placeholder 6"/>
          <p:cNvSpPr txBox="1">
            <a:spLocks/>
          </p:cNvSpPr>
          <p:nvPr/>
        </p:nvSpPr>
        <p:spPr>
          <a:xfrm>
            <a:off x="3055684" y="835855"/>
            <a:ext cx="3203772" cy="595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viewership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813194" y="1935950"/>
            <a:ext cx="2734497" cy="28999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34000"/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7692" y="595934"/>
            <a:ext cx="7384183" cy="5152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780" y="2468371"/>
            <a:ext cx="1578235" cy="2489803"/>
          </a:xfrm>
          <a:prstGeom prst="rect">
            <a:avLst/>
          </a:prstGeom>
          <a:scene3d>
            <a:camera prst="perspectiveFront">
              <a:rot lat="252512" lon="20120059" rev="244767"/>
            </a:camera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749" y="2468371"/>
            <a:ext cx="2009932" cy="25947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256" y="3720039"/>
            <a:ext cx="1093619" cy="2028853"/>
          </a:xfrm>
          <a:prstGeom prst="rect">
            <a:avLst/>
          </a:prstGeom>
          <a:scene3d>
            <a:camera prst="perspectiveHeroicExtremeLeftFacing" fov="4800000">
              <a:rot lat="486000" lon="2070000" rev="21066000"/>
            </a:camera>
            <a:lightRig rig="threePt" dir="t"/>
          </a:scene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811" y="3238340"/>
            <a:ext cx="3553124" cy="2902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2981" y="3451198"/>
            <a:ext cx="1395768" cy="2642654"/>
          </a:xfrm>
          <a:prstGeom prst="rect">
            <a:avLst/>
          </a:prstGeom>
          <a:scene3d>
            <a:camera prst="perspectiveHeroicExtremeLeftFacing" fov="4800000">
              <a:rot lat="486000" lon="2070000" rev="21426000"/>
            </a:camera>
            <a:lightRig rig="threePt" dir="t"/>
          </a:scene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6826" y="5474775"/>
            <a:ext cx="2193326" cy="935819"/>
          </a:xfrm>
          <a:prstGeom prst="rect">
            <a:avLst/>
          </a:prstGeom>
        </p:spPr>
      </p:pic>
      <p:pic>
        <p:nvPicPr>
          <p:cNvPr id="16" name="Picture 15" descr="Blackberry Torc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8749" y="4504039"/>
            <a:ext cx="1014578" cy="1636853"/>
          </a:xfrm>
          <a:prstGeom prst="rect">
            <a:avLst/>
          </a:prstGeom>
        </p:spPr>
      </p:pic>
      <p:sp>
        <p:nvSpPr>
          <p:cNvPr id="17" name="Content Placeholder 6"/>
          <p:cNvSpPr txBox="1">
            <a:spLocks/>
          </p:cNvSpPr>
          <p:nvPr/>
        </p:nvSpPr>
        <p:spPr>
          <a:xfrm>
            <a:off x="1124415" y="1223031"/>
            <a:ext cx="6913852" cy="1050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noProof="0" dirty="0" smtClean="0">
                <a:solidFill>
                  <a:srgbClr val="FFFFFF"/>
                </a:solidFill>
              </a:rPr>
              <a:t>The delivery method </a:t>
            </a:r>
            <a:r>
              <a:rPr lang="en-US" sz="2800" dirty="0" smtClean="0">
                <a:solidFill>
                  <a:srgbClr val="FFFFFF"/>
                </a:solidFill>
              </a:rPr>
              <a:t>and platform is as important as the content itself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357</Words>
  <Application>Microsoft Macintosh PowerPoint</Application>
  <PresentationFormat>On-screen Show (4:3)</PresentationFormat>
  <Paragraphs>106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Connecting With Your Audience</vt:lpstr>
      <vt:lpstr>Slide 2</vt:lpstr>
      <vt:lpstr>Slide 3</vt:lpstr>
      <vt:lpstr>Slide 4</vt:lpstr>
      <vt:lpstr>Media Prima Berhad group of companies</vt:lpstr>
      <vt:lpstr>Media Prima Berhad group of companies</vt:lpstr>
      <vt:lpstr>Slide 7</vt:lpstr>
      <vt:lpstr>Slide 8</vt:lpstr>
      <vt:lpstr>Slide 9</vt:lpstr>
      <vt:lpstr>Slide 10</vt:lpstr>
      <vt:lpstr>Slide 11</vt:lpstr>
      <vt:lpstr>Slide 12</vt:lpstr>
      <vt:lpstr>Relevance</vt:lpstr>
      <vt:lpstr>Values and beliefs</vt:lpstr>
      <vt:lpstr>Engaging stories</vt:lpstr>
      <vt:lpstr>Fulfilling personal needs</vt:lpstr>
      <vt:lpstr>Summary</vt:lpstr>
      <vt:lpstr>Thank you</vt:lpstr>
    </vt:vector>
  </TitlesOfParts>
  <Company>Primeworks Studios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Azhar Borhan</dc:creator>
  <cp:lastModifiedBy>User</cp:lastModifiedBy>
  <cp:revision>12</cp:revision>
  <dcterms:created xsi:type="dcterms:W3CDTF">2011-05-22T09:37:41Z</dcterms:created>
  <dcterms:modified xsi:type="dcterms:W3CDTF">2011-05-23T15:34:49Z</dcterms:modified>
</cp:coreProperties>
</file>